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257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7298A"/>
    <a:srgbClr val="66A61E"/>
    <a:srgbClr val="E6AB02"/>
    <a:srgbClr val="1F78B4"/>
    <a:srgbClr val="1B9E77"/>
    <a:srgbClr val="7570B3"/>
    <a:srgbClr val="A6761D"/>
    <a:srgbClr val="666666"/>
    <a:srgbClr val="D95F02"/>
    <a:srgbClr val="8DD3C7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 horzBarState="maximized">
    <p:restoredLeft sz="8796"/>
    <p:restoredTop sz="95701"/>
  </p:normalViewPr>
  <p:slideViewPr>
    <p:cSldViewPr snapToGrid="0" snapToObjects="1">
      <p:cViewPr>
        <p:scale>
          <a:sx n="95" d="100"/>
          <a:sy n="95" d="100"/>
        </p:scale>
        <p:origin x="1944" y="376"/>
      </p:cViewPr>
      <p:guideLst/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6A5A402-1EF5-8045-B622-E302A13B5C15}" type="datetimeFigureOut">
              <a:rPr lang="en-US" smtClean="0"/>
              <a:t>12/28/17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745CC1-0122-7F41-920B-67DEB9398BE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313166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B52AB0E5-3F3D-C64C-946A-202F02B767D3}" type="slidenum">
              <a:rPr lang="de-DE" smtClean="0">
                <a:solidFill>
                  <a:prstClr val="black"/>
                </a:solidFill>
              </a:rPr>
              <a:pPr>
                <a:defRPr/>
              </a:pPr>
              <a:t>1</a:t>
            </a:fld>
            <a:endParaRPr lang="de-DE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1078466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E002AA7-C651-4AF5-A17E-6573247439EA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1952567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9B72E4-1401-488F-BCB5-D5BA2638AD58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459990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5A23054-F87E-417E-A233-39B04614DD8B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5309700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Inhaltsplatzhalter 1"/>
          <p:cNvSpPr>
            <a:spLocks noGrp="1"/>
          </p:cNvSpPr>
          <p:nvPr>
            <p:ph/>
          </p:nvPr>
        </p:nvSpPr>
        <p:spPr>
          <a:xfrm>
            <a:off x="457200" y="274638"/>
            <a:ext cx="8229600" cy="5851525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D12A09B3-CF1F-4C52-B599-89551974CE1F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9362477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39FFAE-9C4B-4297-B486-6FD65200F8DD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70749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F3962D2-F27E-458C-833D-D13639FC622B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936073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A4F0F8-747F-4297-9D6A-754A7AF16EEF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74490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A633632-D8CE-4C39-AFDC-40952D8AB89B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475461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AF77ED-5B24-4B5E-B3C4-97DDDBCD9344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309752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0442EFD-BDD8-4C1B-9C6A-A7A99D3BDE98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98776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F5072C7-6EB4-45CF-8B93-64B3AEA4E621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98309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en-GB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>
              <a:solidFill>
                <a:srgbClr val="000000"/>
              </a:solidFill>
            </a:endParaRPr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0F4C4C9-6AC6-4576-9945-E60F986D15F5}" type="slidenum">
              <a:rPr lang="de-DE">
                <a:solidFill>
                  <a:srgbClr val="000000"/>
                </a:solidFill>
              </a:rPr>
              <a:pPr/>
              <a:t>‹#›</a:t>
            </a:fld>
            <a:endParaRPr lang="de-D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873573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Click to edit Master text styles</a:t>
            </a:r>
          </a:p>
          <a:p>
            <a:pPr lvl="1"/>
            <a:r>
              <a:rPr lang="de-DE" smtClean="0"/>
              <a:t>Second level</a:t>
            </a:r>
          </a:p>
          <a:p>
            <a:pPr lvl="2"/>
            <a:r>
              <a:rPr lang="de-DE" smtClean="0"/>
              <a:t>Third level</a:t>
            </a:r>
          </a:p>
          <a:p>
            <a:pPr lvl="3"/>
            <a:r>
              <a:rPr lang="de-DE" smtClean="0"/>
              <a:t>Fourth level</a:t>
            </a:r>
          </a:p>
          <a:p>
            <a:pPr lvl="4"/>
            <a:r>
              <a:rPr lang="de-DE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l">
              <a:defRPr sz="1400"/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endParaRPr lang="de-DE">
              <a:solidFill>
                <a:srgbClr val="000000"/>
              </a:solidFill>
              <a:latin typeface="Arial" charset="0"/>
              <a:ea typeface="ＭＳ Ｐゴシック" charset="0"/>
              <a:cs typeface="Arial" charset="0"/>
            </a:endParaRP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 algn="ctr" defTabSz="914400" fontAlgn="base">
              <a:spcBef>
                <a:spcPct val="0"/>
              </a:spcBef>
              <a:spcAft>
                <a:spcPct val="0"/>
              </a:spcAft>
            </a:pPr>
            <a:endParaRPr lang="de-DE">
              <a:solidFill>
                <a:srgbClr val="000000"/>
              </a:solidFill>
              <a:latin typeface="Arial" charset="0"/>
              <a:ea typeface="ＭＳ Ｐゴシック" charset="0"/>
              <a:cs typeface="Arial" charset="0"/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=""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=""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fld id="{8DB2A977-3A0E-4CAD-8552-5BF3E4F2B37A}" type="slidenum">
              <a:rPr lang="de-DE">
                <a:solidFill>
                  <a:srgbClr val="000000"/>
                </a:solidFill>
                <a:latin typeface="Arial" charset="0"/>
                <a:ea typeface="ＭＳ Ｐゴシック" charset="0"/>
                <a:cs typeface="Arial" charset="0"/>
              </a:rPr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t>‹#›</a:t>
            </a:fld>
            <a:endParaRPr lang="de-DE">
              <a:solidFill>
                <a:srgbClr val="000000"/>
              </a:solidFill>
              <a:latin typeface="Arial" charset="0"/>
              <a:ea typeface="ＭＳ Ｐゴシック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7848771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  <a:cs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710272" y="796723"/>
            <a:ext cx="571913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lang="en-US" sz="2400" dirty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1.) </a:t>
            </a:r>
            <a:r>
              <a:rPr lang="en-US" sz="2400" dirty="0" smtClean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Search </a:t>
            </a:r>
            <a:r>
              <a:rPr lang="en-US" sz="2400" dirty="0">
                <a:solidFill>
                  <a:srgbClr val="1F78B4"/>
                </a:solidFill>
                <a:latin typeface="Helvetica Neue" charset="0"/>
                <a:ea typeface="Helvetica Neue" charset="0"/>
                <a:cs typeface="Helvetica Neue" charset="0"/>
              </a:rPr>
              <a:t>q</a:t>
            </a:r>
            <a:r>
              <a:rPr lang="en-US" sz="2400" dirty="0" smtClean="0">
                <a:solidFill>
                  <a:srgbClr val="1F78B4"/>
                </a:solidFill>
                <a:latin typeface="Helvetica Neue" charset="0"/>
                <a:ea typeface="Helvetica Neue" charset="0"/>
                <a:cs typeface="Helvetica Neue" charset="0"/>
              </a:rPr>
              <a:t>uery </a:t>
            </a:r>
            <a:r>
              <a:rPr lang="en-US" sz="2400" dirty="0" smtClean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sequence</a:t>
            </a:r>
            <a:r>
              <a:rPr lang="en-US" sz="2400" dirty="0" smtClean="0">
                <a:solidFill>
                  <a:srgbClr val="1F78B4"/>
                </a:solidFill>
                <a:latin typeface="Helvetica Neue" charset="0"/>
                <a:ea typeface="Helvetica Neue" charset="0"/>
                <a:cs typeface="Helvetica Neue" charset="0"/>
              </a:rPr>
              <a:t> </a:t>
            </a:r>
            <a:r>
              <a:rPr lang="en-US" sz="2400" dirty="0" smtClean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with </a:t>
            </a:r>
            <a:r>
              <a:rPr lang="en-US" sz="2400" dirty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E &lt; 10</a:t>
            </a:r>
            <a:r>
              <a:rPr lang="en-US" sz="2400" baseline="30000" dirty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-5</a:t>
            </a:r>
          </a:p>
        </p:txBody>
      </p:sp>
      <p:sp>
        <p:nvSpPr>
          <p:cNvPr id="47" name="TextBox 46"/>
          <p:cNvSpPr txBox="1"/>
          <p:nvPr/>
        </p:nvSpPr>
        <p:spPr>
          <a:xfrm>
            <a:off x="710272" y="2154176"/>
            <a:ext cx="758752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lang="en-US" sz="2400" dirty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2.) </a:t>
            </a:r>
            <a:r>
              <a:rPr lang="en-US" sz="2400" dirty="0" smtClean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Search </a:t>
            </a:r>
            <a:r>
              <a:rPr lang="en-US" sz="2400" dirty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with </a:t>
            </a:r>
            <a:r>
              <a:rPr lang="en-US" sz="2400" dirty="0">
                <a:solidFill>
                  <a:srgbClr val="7570B3"/>
                </a:solidFill>
                <a:latin typeface="Helvetica Neue" charset="0"/>
                <a:ea typeface="Helvetica Neue" charset="0"/>
                <a:cs typeface="Helvetica Neue" charset="0"/>
              </a:rPr>
              <a:t>a</a:t>
            </a:r>
            <a:r>
              <a:rPr lang="en-US" sz="2400" dirty="0" smtClean="0">
                <a:solidFill>
                  <a:srgbClr val="7570B3"/>
                </a:solidFill>
                <a:latin typeface="Helvetica Neue" charset="0"/>
                <a:ea typeface="Helvetica Neue" charset="0"/>
                <a:cs typeface="Helvetica Neue" charset="0"/>
              </a:rPr>
              <a:t>ligned </a:t>
            </a:r>
            <a:r>
              <a:rPr lang="en-US" sz="2400" dirty="0">
                <a:solidFill>
                  <a:srgbClr val="7570B3"/>
                </a:solidFill>
                <a:latin typeface="Helvetica Neue" charset="0"/>
                <a:ea typeface="Helvetica Neue" charset="0"/>
                <a:cs typeface="Helvetica Neue" charset="0"/>
              </a:rPr>
              <a:t>r</a:t>
            </a:r>
            <a:r>
              <a:rPr lang="en-US" sz="2400" dirty="0" smtClean="0">
                <a:solidFill>
                  <a:srgbClr val="7570B3"/>
                </a:solidFill>
                <a:latin typeface="Helvetica Neue" charset="0"/>
                <a:ea typeface="Helvetica Neue" charset="0"/>
                <a:cs typeface="Helvetica Neue" charset="0"/>
              </a:rPr>
              <a:t>egion </a:t>
            </a:r>
            <a:r>
              <a:rPr lang="en-US" sz="2400" dirty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of </a:t>
            </a:r>
            <a:r>
              <a:rPr lang="en-US" sz="2400" dirty="0" smtClean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rPr>
              <a:t>best hit </a:t>
            </a:r>
            <a:r>
              <a:rPr lang="en-US" sz="2400" dirty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and </a:t>
            </a:r>
            <a:r>
              <a:rPr lang="en-US" sz="2400" dirty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rPr>
              <a:t>E &lt; 10</a:t>
            </a:r>
            <a:r>
              <a:rPr lang="en-US" sz="2400" baseline="30000" dirty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rPr>
              <a:t>-12</a:t>
            </a:r>
          </a:p>
        </p:txBody>
      </p:sp>
      <p:sp>
        <p:nvSpPr>
          <p:cNvPr id="61" name="TextBox 60"/>
          <p:cNvSpPr txBox="1"/>
          <p:nvPr/>
        </p:nvSpPr>
        <p:spPr>
          <a:xfrm>
            <a:off x="710272" y="4282324"/>
            <a:ext cx="758733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lang="en-US" sz="2400" dirty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3.) Compute </a:t>
            </a:r>
            <a:r>
              <a:rPr lang="en-US" sz="2400" dirty="0">
                <a:solidFill>
                  <a:srgbClr val="A6761D"/>
                </a:solidFill>
                <a:latin typeface="Helvetica Neue" charset="0"/>
                <a:ea typeface="Helvetica Neue" charset="0"/>
                <a:cs typeface="Helvetica Neue" charset="0"/>
              </a:rPr>
              <a:t>l</a:t>
            </a:r>
            <a:r>
              <a:rPr lang="en-US" sz="2400" dirty="0" smtClean="0">
                <a:solidFill>
                  <a:srgbClr val="A6761D"/>
                </a:solidFill>
                <a:latin typeface="Helvetica Neue" charset="0"/>
                <a:ea typeface="Helvetica Neue" charset="0"/>
                <a:cs typeface="Helvetica Neue" charset="0"/>
              </a:rPr>
              <a:t>owest </a:t>
            </a:r>
            <a:r>
              <a:rPr lang="en-US" sz="2400" dirty="0">
                <a:solidFill>
                  <a:srgbClr val="A6761D"/>
                </a:solidFill>
                <a:latin typeface="Helvetica Neue" charset="0"/>
                <a:ea typeface="Helvetica Neue" charset="0"/>
                <a:cs typeface="Helvetica Neue" charset="0"/>
              </a:rPr>
              <a:t>c</a:t>
            </a:r>
            <a:r>
              <a:rPr lang="en-US" sz="2400" dirty="0" smtClean="0">
                <a:solidFill>
                  <a:srgbClr val="A6761D"/>
                </a:solidFill>
                <a:latin typeface="Helvetica Neue" charset="0"/>
                <a:ea typeface="Helvetica Neue" charset="0"/>
                <a:cs typeface="Helvetica Neue" charset="0"/>
              </a:rPr>
              <a:t>ommon </a:t>
            </a:r>
            <a:r>
              <a:rPr lang="en-US" sz="2400" dirty="0">
                <a:solidFill>
                  <a:srgbClr val="A6761D"/>
                </a:solidFill>
                <a:latin typeface="Helvetica Neue" charset="0"/>
                <a:ea typeface="Helvetica Neue" charset="0"/>
                <a:cs typeface="Helvetica Neue" charset="0"/>
              </a:rPr>
              <a:t>a</a:t>
            </a:r>
            <a:r>
              <a:rPr lang="en-US" sz="2400" dirty="0" smtClean="0">
                <a:solidFill>
                  <a:srgbClr val="A6761D"/>
                </a:solidFill>
                <a:latin typeface="Helvetica Neue" charset="0"/>
                <a:ea typeface="Helvetica Neue" charset="0"/>
                <a:cs typeface="Helvetica Neue" charset="0"/>
              </a:rPr>
              <a:t>ncestor</a:t>
            </a:r>
            <a:r>
              <a:rPr lang="en-US" sz="2400" dirty="0" smtClean="0">
                <a:solidFill>
                  <a:srgbClr val="D95F02"/>
                </a:solidFill>
                <a:latin typeface="Helvetica Neue" charset="0"/>
                <a:ea typeface="Helvetica Neue" charset="0"/>
                <a:cs typeface="Helvetica Neue" charset="0"/>
              </a:rPr>
              <a:t> </a:t>
            </a:r>
            <a:r>
              <a:rPr lang="en-US" sz="2400" dirty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with </a:t>
            </a:r>
            <a:r>
              <a:rPr lang="en-US" sz="2400" dirty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rPr>
              <a:t>f</a:t>
            </a:r>
            <a:r>
              <a:rPr lang="en-US" sz="2400" dirty="0" smtClean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rPr>
              <a:t>ou</a:t>
            </a:r>
            <a:r>
              <a:rPr lang="en-US" sz="2400" dirty="0" smtClean="0">
                <a:solidFill>
                  <a:srgbClr val="E6AB02"/>
                </a:solidFill>
                <a:latin typeface="Helvetica Neue" charset="0"/>
                <a:ea typeface="Helvetica Neue" charset="0"/>
                <a:cs typeface="Helvetica Neue" charset="0"/>
              </a:rPr>
              <a:t>nd</a:t>
            </a:r>
            <a:r>
              <a:rPr lang="en-US" sz="2400" dirty="0" smtClean="0"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rPr>
              <a:t> </a:t>
            </a:r>
            <a:r>
              <a:rPr lang="en-US" sz="2400" dirty="0">
                <a:solidFill>
                  <a:srgbClr val="66A61E"/>
                </a:solidFill>
                <a:latin typeface="Helvetica Neue" charset="0"/>
                <a:ea typeface="Helvetica Neue" charset="0"/>
                <a:cs typeface="Helvetica Neue" charset="0"/>
              </a:rPr>
              <a:t>h</a:t>
            </a:r>
            <a:r>
              <a:rPr lang="en-US" sz="2400" dirty="0" smtClean="0">
                <a:solidFill>
                  <a:srgbClr val="66A61E"/>
                </a:solidFill>
                <a:latin typeface="Helvetica Neue" charset="0"/>
                <a:ea typeface="Helvetica Neue" charset="0"/>
                <a:cs typeface="Helvetica Neue" charset="0"/>
              </a:rPr>
              <a:t>its</a:t>
            </a:r>
            <a:endParaRPr lang="en-US" sz="2400" baseline="30000" dirty="0">
              <a:solidFill>
                <a:srgbClr val="66A61E"/>
              </a:solidFill>
              <a:latin typeface="Helvetica Neue" charset="0"/>
              <a:ea typeface="Helvetica Neue" charset="0"/>
              <a:cs typeface="Helvetica Neue" charset="0"/>
            </a:endParaRPr>
          </a:p>
        </p:txBody>
      </p:sp>
      <p:sp>
        <p:nvSpPr>
          <p:cNvPr id="48" name="Rectangle 47"/>
          <p:cNvSpPr/>
          <p:nvPr/>
        </p:nvSpPr>
        <p:spPr bwMode="auto">
          <a:xfrm>
            <a:off x="4140000" y="2699818"/>
            <a:ext cx="1349831" cy="262800"/>
          </a:xfrm>
          <a:prstGeom prst="rect">
            <a:avLst/>
          </a:prstGeom>
          <a:solidFill>
            <a:schemeClr val="bg1"/>
          </a:solidFill>
          <a:ln w="28575" cap="sq" cmpd="sng" algn="ctr">
            <a:solidFill>
              <a:srgbClr val="7570B3"/>
            </a:solidFill>
            <a:prstDash val="sysDash"/>
            <a:round/>
            <a:headEnd type="none" w="med" len="med"/>
            <a:tailEnd type="none" w="med" len="med"/>
          </a:ln>
          <a:effectLst/>
          <a:extLst/>
        </p:spPr>
        <p:txBody>
          <a:bodyPr vert="horz" wrap="none" lIns="91440" tIns="45720" rIns="91440" bIns="45720" numCol="1" rtlCol="0" anchor="ctr" anchorCtr="0" compatLnSpc="1">
            <a:prstTxWarp prst="textNoShape">
              <a:avLst/>
            </a:prstTxWarp>
          </a:bodyPr>
          <a:lstStyle/>
          <a:p>
            <a:pPr algn="ctr" defTabSz="914400" fontAlgn="base">
              <a:spcBef>
                <a:spcPct val="0"/>
              </a:spcBef>
              <a:spcAft>
                <a:spcPct val="0"/>
              </a:spcAft>
            </a:pPr>
            <a:endParaRPr lang="en-US" sz="3200" dirty="0">
              <a:ln>
                <a:solidFill>
                  <a:srgbClr val="000000"/>
                </a:solidFill>
                <a:prstDash val="dash"/>
              </a:ln>
              <a:solidFill>
                <a:srgbClr val="000000"/>
              </a:solidFill>
              <a:latin typeface="Helvetica Neue" charset="0"/>
              <a:ea typeface="Helvetica Neue" charset="0"/>
              <a:cs typeface="Helvetica Neue" charset="0"/>
            </a:endParaRPr>
          </a:p>
        </p:txBody>
      </p:sp>
      <p:grpSp>
        <p:nvGrpSpPr>
          <p:cNvPr id="210" name="Group 209"/>
          <p:cNvGrpSpPr/>
          <p:nvPr/>
        </p:nvGrpSpPr>
        <p:grpSpPr>
          <a:xfrm>
            <a:off x="2024509" y="2629144"/>
            <a:ext cx="5046763" cy="1631138"/>
            <a:chOff x="2024509" y="2789602"/>
            <a:chExt cx="5046763" cy="1631138"/>
          </a:xfrm>
        </p:grpSpPr>
        <p:cxnSp>
          <p:nvCxnSpPr>
            <p:cNvPr id="49" name="Straight Connector 48"/>
            <p:cNvCxnSpPr/>
            <p:nvPr/>
          </p:nvCxnSpPr>
          <p:spPr bwMode="auto">
            <a:xfrm>
              <a:off x="4140000" y="2978229"/>
              <a:ext cx="1349831" cy="0"/>
            </a:xfrm>
            <a:prstGeom prst="line">
              <a:avLst/>
            </a:prstGeom>
            <a:solidFill>
              <a:srgbClr val="FFFF66"/>
            </a:solidFill>
            <a:ln w="63500" cap="flat" cmpd="sng" algn="ctr">
              <a:solidFill>
                <a:srgbClr val="E7298A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50" name="TextBox 49"/>
            <p:cNvSpPr txBox="1"/>
            <p:nvPr/>
          </p:nvSpPr>
          <p:spPr>
            <a:xfrm>
              <a:off x="2024509" y="2789602"/>
              <a:ext cx="174919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r>
                <a:rPr lang="en-US" dirty="0" smtClean="0">
                  <a:solidFill>
                    <a:srgbClr val="7570B3"/>
                  </a:solidFill>
                  <a:latin typeface="Helvetica Neue" charset="0"/>
                  <a:ea typeface="Helvetica Neue" charset="0"/>
                  <a:cs typeface="Helvetica Neue" charset="0"/>
                </a:rPr>
                <a:t>Aligned Region</a:t>
              </a:r>
              <a:endParaRPr lang="en-US" dirty="0">
                <a:solidFill>
                  <a:srgbClr val="D95F02"/>
                </a:solidFill>
                <a:latin typeface="Helvetica Neue" charset="0"/>
                <a:ea typeface="Helvetica Neue" charset="0"/>
                <a:cs typeface="Helvetica Neue" charset="0"/>
              </a:endParaRPr>
            </a:p>
          </p:txBody>
        </p:sp>
        <p:cxnSp>
          <p:nvCxnSpPr>
            <p:cNvPr id="52" name="Straight Connector 51"/>
            <p:cNvCxnSpPr/>
            <p:nvPr/>
          </p:nvCxnSpPr>
          <p:spPr bwMode="auto">
            <a:xfrm>
              <a:off x="3957600" y="3290100"/>
              <a:ext cx="1985526" cy="0"/>
            </a:xfrm>
            <a:prstGeom prst="line">
              <a:avLst/>
            </a:prstGeom>
            <a:solidFill>
              <a:srgbClr val="FFFF66"/>
            </a:solidFill>
            <a:ln w="63500" cap="flat" cmpd="sng" algn="ctr">
              <a:solidFill>
                <a:srgbClr val="E7298A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56" name="Straight Connector 55"/>
            <p:cNvCxnSpPr/>
            <p:nvPr/>
          </p:nvCxnSpPr>
          <p:spPr bwMode="auto">
            <a:xfrm flipV="1">
              <a:off x="3680994" y="3605932"/>
              <a:ext cx="1985526" cy="1"/>
            </a:xfrm>
            <a:prstGeom prst="line">
              <a:avLst/>
            </a:prstGeom>
            <a:solidFill>
              <a:srgbClr val="FFFF66"/>
            </a:solidFill>
            <a:ln w="63500" cap="flat" cmpd="sng" algn="ctr">
              <a:solidFill>
                <a:srgbClr val="66A61E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57" name="Straight Connector 56"/>
            <p:cNvCxnSpPr/>
            <p:nvPr/>
          </p:nvCxnSpPr>
          <p:spPr bwMode="auto">
            <a:xfrm flipV="1">
              <a:off x="3526496" y="3921765"/>
              <a:ext cx="1985526" cy="1"/>
            </a:xfrm>
            <a:prstGeom prst="line">
              <a:avLst/>
            </a:prstGeom>
            <a:solidFill>
              <a:srgbClr val="FFFF66"/>
            </a:solidFill>
            <a:ln w="63500" cap="flat" cmpd="sng" algn="ctr">
              <a:solidFill>
                <a:srgbClr val="E6AB02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54" name="TextBox 53"/>
            <p:cNvSpPr txBox="1"/>
            <p:nvPr/>
          </p:nvSpPr>
          <p:spPr>
            <a:xfrm>
              <a:off x="2024509" y="3105434"/>
              <a:ext cx="667170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r>
                <a:rPr lang="en-US" dirty="0">
                  <a:solidFill>
                    <a:srgbClr val="E7298A"/>
                  </a:solidFill>
                  <a:latin typeface="Helvetica Neue" charset="0"/>
                  <a:ea typeface="Helvetica Neue" charset="0"/>
                  <a:cs typeface="Helvetica Neue" charset="0"/>
                </a:rPr>
                <a:t>Hit </a:t>
              </a:r>
              <a:r>
                <a:rPr lang="en-US" dirty="0" smtClean="0">
                  <a:solidFill>
                    <a:srgbClr val="E7298A"/>
                  </a:solidFill>
                  <a:latin typeface="Helvetica Neue" charset="0"/>
                  <a:ea typeface="Helvetica Neue" charset="0"/>
                  <a:cs typeface="Helvetica Neue" charset="0"/>
                </a:rPr>
                <a:t>1</a:t>
              </a:r>
              <a:endParaRPr lang="en-US" dirty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endParaRPr>
            </a:p>
          </p:txBody>
        </p:sp>
        <p:sp>
          <p:nvSpPr>
            <p:cNvPr id="59" name="TextBox 58"/>
            <p:cNvSpPr txBox="1"/>
            <p:nvPr/>
          </p:nvSpPr>
          <p:spPr>
            <a:xfrm>
              <a:off x="2024509" y="3421266"/>
              <a:ext cx="68480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r>
                <a:rPr lang="en-US" dirty="0">
                  <a:solidFill>
                    <a:srgbClr val="66A61E"/>
                  </a:solidFill>
                  <a:latin typeface="Helvetica Neue" charset="0"/>
                  <a:ea typeface="Helvetica Neue" charset="0"/>
                  <a:cs typeface="Helvetica Neue" charset="0"/>
                </a:rPr>
                <a:t>Hit 2</a:t>
              </a:r>
            </a:p>
          </p:txBody>
        </p:sp>
        <p:sp>
          <p:nvSpPr>
            <p:cNvPr id="60" name="TextBox 59"/>
            <p:cNvSpPr txBox="1"/>
            <p:nvPr/>
          </p:nvSpPr>
          <p:spPr>
            <a:xfrm>
              <a:off x="2024509" y="3737099"/>
              <a:ext cx="68480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r>
                <a:rPr lang="en-US" dirty="0">
                  <a:solidFill>
                    <a:srgbClr val="E6AB02"/>
                  </a:solidFill>
                  <a:latin typeface="Helvetica Neue" charset="0"/>
                  <a:ea typeface="Helvetica Neue" charset="0"/>
                  <a:cs typeface="Helvetica Neue" charset="0"/>
                </a:rPr>
                <a:t>Hit 3</a:t>
              </a:r>
            </a:p>
          </p:txBody>
        </p:sp>
        <p:cxnSp>
          <p:nvCxnSpPr>
            <p:cNvPr id="201" name="Straight Connector 200"/>
            <p:cNvCxnSpPr/>
            <p:nvPr/>
          </p:nvCxnSpPr>
          <p:spPr bwMode="auto">
            <a:xfrm flipV="1">
              <a:off x="4003575" y="4235332"/>
              <a:ext cx="1985526" cy="1"/>
            </a:xfrm>
            <a:prstGeom prst="line">
              <a:avLst/>
            </a:prstGeom>
            <a:solidFill>
              <a:srgbClr val="FFFF66"/>
            </a:solidFill>
            <a:ln w="63500" cap="flat" cmpd="sng" algn="ctr">
              <a:solidFill>
                <a:schemeClr val="tx2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202" name="TextBox 201"/>
            <p:cNvSpPr txBox="1"/>
            <p:nvPr/>
          </p:nvSpPr>
          <p:spPr>
            <a:xfrm>
              <a:off x="2024509" y="4051408"/>
              <a:ext cx="68480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r>
                <a:rPr lang="en-US" strike="sngStrike" dirty="0">
                  <a:latin typeface="Helvetica Neue" charset="0"/>
                  <a:ea typeface="Helvetica Neue" charset="0"/>
                  <a:cs typeface="Helvetica Neue" charset="0"/>
                </a:rPr>
                <a:t>Hit </a:t>
              </a:r>
              <a:r>
                <a:rPr lang="en-US" strike="sngStrike" dirty="0" smtClean="0">
                  <a:latin typeface="Helvetica Neue" charset="0"/>
                  <a:ea typeface="Helvetica Neue" charset="0"/>
                  <a:cs typeface="Helvetica Neue" charset="0"/>
                </a:rPr>
                <a:t>4</a:t>
              </a:r>
              <a:endParaRPr lang="en-US" strike="sngStrike" dirty="0">
                <a:latin typeface="Helvetica Neue" charset="0"/>
                <a:ea typeface="Helvetica Neue" charset="0"/>
                <a:cs typeface="Helvetica Neue" charset="0"/>
              </a:endParaRPr>
            </a:p>
          </p:txBody>
        </p:sp>
        <p:sp>
          <p:nvSpPr>
            <p:cNvPr id="203" name="TextBox 202"/>
            <p:cNvSpPr txBox="1"/>
            <p:nvPr/>
          </p:nvSpPr>
          <p:spPr>
            <a:xfrm>
              <a:off x="6000145" y="4051408"/>
              <a:ext cx="1071127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r>
                <a:rPr lang="en-US" dirty="0" smtClean="0">
                  <a:latin typeface="Helvetica Neue" charset="0"/>
                  <a:ea typeface="Helvetica Neue" charset="0"/>
                  <a:cs typeface="Helvetica Neue" charset="0"/>
                </a:rPr>
                <a:t>E ≥ 10</a:t>
              </a:r>
              <a:r>
                <a:rPr lang="en-US" baseline="30000" dirty="0" smtClean="0">
                  <a:latin typeface="Helvetica Neue" charset="0"/>
                  <a:ea typeface="Helvetica Neue" charset="0"/>
                  <a:cs typeface="Helvetica Neue" charset="0"/>
                </a:rPr>
                <a:t>-12</a:t>
              </a:r>
              <a:endParaRPr lang="en-US" dirty="0">
                <a:latin typeface="Helvetica Neue" charset="0"/>
                <a:ea typeface="Helvetica Neue" charset="0"/>
                <a:cs typeface="Helvetica Neue" charset="0"/>
              </a:endParaRPr>
            </a:p>
          </p:txBody>
        </p:sp>
      </p:grpSp>
      <p:sp>
        <p:nvSpPr>
          <p:cNvPr id="209" name="TextBox 208"/>
          <p:cNvSpPr txBox="1"/>
          <p:nvPr/>
        </p:nvSpPr>
        <p:spPr>
          <a:xfrm>
            <a:off x="64816" y="79146"/>
            <a:ext cx="895991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smtClean="0">
                <a:latin typeface="Helvetica Neue" charset="0"/>
                <a:ea typeface="Helvetica Neue" charset="0"/>
                <a:cs typeface="Helvetica Neue" charset="0"/>
              </a:rPr>
              <a:t>2bLCA Protocol </a:t>
            </a:r>
            <a:r>
              <a:rPr lang="en-US" sz="3600" smtClean="0">
                <a:latin typeface="Helvetica Neue" charset="0"/>
                <a:ea typeface="Helvetica Neue" charset="0"/>
                <a:cs typeface="Helvetica Neue" charset="0"/>
              </a:rPr>
              <a:t>in MMseqs2</a:t>
            </a:r>
          </a:p>
        </p:txBody>
      </p:sp>
      <p:grpSp>
        <p:nvGrpSpPr>
          <p:cNvPr id="211" name="Group 210"/>
          <p:cNvGrpSpPr/>
          <p:nvPr/>
        </p:nvGrpSpPr>
        <p:grpSpPr>
          <a:xfrm>
            <a:off x="2024509" y="1270342"/>
            <a:ext cx="5054778" cy="769266"/>
            <a:chOff x="2024509" y="1392120"/>
            <a:chExt cx="5054778" cy="769266"/>
          </a:xfrm>
        </p:grpSpPr>
        <p:sp>
          <p:nvSpPr>
            <p:cNvPr id="42" name="Rectangle 41"/>
            <p:cNvSpPr/>
            <p:nvPr/>
          </p:nvSpPr>
          <p:spPr bwMode="auto">
            <a:xfrm>
              <a:off x="4139019" y="1845320"/>
              <a:ext cx="1360639" cy="262800"/>
            </a:xfrm>
            <a:prstGeom prst="rect">
              <a:avLst/>
            </a:prstGeom>
            <a:solidFill>
              <a:schemeClr val="bg1"/>
            </a:solidFill>
            <a:ln w="28575" cap="sq" cmpd="sng" algn="ctr">
              <a:solidFill>
                <a:srgbClr val="7570B3"/>
              </a:solidFill>
              <a:prstDash val="sysDash"/>
              <a:round/>
              <a:headEnd type="none" w="med" len="med"/>
              <a:tailEnd type="none" w="med" len="med"/>
            </a:ln>
            <a:effectLst/>
            <a:extLst/>
          </p:spPr>
          <p:txBody>
            <a:bodyPr vert="horz" wrap="non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algn="ctr" defTabSz="914400" fontAlgn="base">
                <a:spcBef>
                  <a:spcPct val="0"/>
                </a:spcBef>
                <a:spcAft>
                  <a:spcPct val="0"/>
                </a:spcAft>
              </a:pPr>
              <a:endParaRPr lang="en-US" sz="3200" dirty="0">
                <a:ln>
                  <a:solidFill>
                    <a:srgbClr val="000000"/>
                  </a:solidFill>
                  <a:prstDash val="dash"/>
                </a:ln>
                <a:solidFill>
                  <a:srgbClr val="000000"/>
                </a:solidFill>
                <a:latin typeface="Helvetica Neue" charset="0"/>
                <a:ea typeface="Helvetica Neue" charset="0"/>
                <a:cs typeface="Helvetica Neue" charset="0"/>
              </a:endParaRPr>
            </a:p>
          </p:txBody>
        </p:sp>
        <p:cxnSp>
          <p:nvCxnSpPr>
            <p:cNvPr id="58" name="Straight Connector 57"/>
            <p:cNvCxnSpPr/>
            <p:nvPr/>
          </p:nvCxnSpPr>
          <p:spPr bwMode="auto">
            <a:xfrm flipV="1">
              <a:off x="4139693" y="1549855"/>
              <a:ext cx="0" cy="383030"/>
            </a:xfrm>
            <a:prstGeom prst="line">
              <a:avLst/>
            </a:prstGeom>
            <a:solidFill>
              <a:srgbClr val="FFFF66"/>
            </a:solidFill>
            <a:ln w="28575" cap="flat" cmpd="sng" algn="ctr">
              <a:solidFill>
                <a:srgbClr val="000000"/>
              </a:solidFill>
              <a:prstDash val="sysDash"/>
              <a:round/>
              <a:headEnd type="arrow" w="med" len="med"/>
              <a:tailEnd type="none" w="med" len="med"/>
            </a:ln>
            <a:effectLst/>
            <a:extLs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9" name="TextBox 8"/>
            <p:cNvSpPr txBox="1"/>
            <p:nvPr/>
          </p:nvSpPr>
          <p:spPr>
            <a:xfrm>
              <a:off x="2024509" y="1392120"/>
              <a:ext cx="813043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r>
                <a:rPr lang="en-US" dirty="0" smtClean="0">
                  <a:solidFill>
                    <a:srgbClr val="1F78B4"/>
                  </a:solidFill>
                  <a:latin typeface="Helvetica Neue" charset="0"/>
                  <a:ea typeface="Helvetica Neue" charset="0"/>
                  <a:cs typeface="Helvetica Neue" charset="0"/>
                </a:rPr>
                <a:t>Query</a:t>
              </a:r>
              <a:endParaRPr lang="en-US" dirty="0">
                <a:solidFill>
                  <a:srgbClr val="1F78B4"/>
                </a:solidFill>
                <a:latin typeface="Helvetica Neue" charset="0"/>
                <a:ea typeface="Helvetica Neue" charset="0"/>
                <a:cs typeface="Helvetica Neue" charset="0"/>
              </a:endParaRPr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2024509" y="1786046"/>
              <a:ext cx="1008609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r>
                <a:rPr lang="en-US" dirty="0" smtClean="0">
                  <a:solidFill>
                    <a:srgbClr val="E7298A"/>
                  </a:solidFill>
                  <a:latin typeface="Helvetica Neue" charset="0"/>
                  <a:ea typeface="Helvetica Neue" charset="0"/>
                  <a:cs typeface="Helvetica Neue" charset="0"/>
                </a:rPr>
                <a:t>Best Hit</a:t>
              </a:r>
              <a:endParaRPr lang="en-US" dirty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endParaRPr>
            </a:p>
          </p:txBody>
        </p:sp>
        <p:cxnSp>
          <p:nvCxnSpPr>
            <p:cNvPr id="43" name="Straight Connector 42"/>
            <p:cNvCxnSpPr/>
            <p:nvPr/>
          </p:nvCxnSpPr>
          <p:spPr bwMode="auto">
            <a:xfrm flipV="1">
              <a:off x="5499427" y="1554211"/>
              <a:ext cx="0" cy="383030"/>
            </a:xfrm>
            <a:prstGeom prst="line">
              <a:avLst/>
            </a:prstGeom>
            <a:solidFill>
              <a:srgbClr val="FFFF66"/>
            </a:solidFill>
            <a:ln w="28575" cap="flat" cmpd="sng" algn="ctr">
              <a:solidFill>
                <a:srgbClr val="000000"/>
              </a:solidFill>
              <a:prstDash val="sysDash"/>
              <a:round/>
              <a:headEnd type="arrow" w="med" len="med"/>
              <a:tailEnd type="none" w="med" len="med"/>
            </a:ln>
            <a:effectLst/>
            <a:extLs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cxnSp>
          <p:nvCxnSpPr>
            <p:cNvPr id="7" name="Straight Connector 6"/>
            <p:cNvCxnSpPr/>
            <p:nvPr/>
          </p:nvCxnSpPr>
          <p:spPr bwMode="auto">
            <a:xfrm>
              <a:off x="3674663" y="1583637"/>
              <a:ext cx="2680963" cy="10079"/>
            </a:xfrm>
            <a:prstGeom prst="line">
              <a:avLst/>
            </a:prstGeom>
            <a:solidFill>
              <a:srgbClr val="FFFF66"/>
            </a:solidFill>
            <a:ln w="63500" cap="flat" cmpd="sng" algn="ctr">
              <a:solidFill>
                <a:srgbClr val="1F78B4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  <p:sp>
          <p:nvSpPr>
            <p:cNvPr id="200" name="TextBox 199"/>
            <p:cNvSpPr txBox="1"/>
            <p:nvPr/>
          </p:nvSpPr>
          <p:spPr>
            <a:xfrm>
              <a:off x="6000145" y="1792054"/>
              <a:ext cx="107914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defTabSz="914400" fontAlgn="base">
                <a:spcBef>
                  <a:spcPct val="0"/>
                </a:spcBef>
                <a:spcAft>
                  <a:spcPct val="0"/>
                </a:spcAft>
              </a:pPr>
              <a:r>
                <a:rPr lang="en-US" dirty="0" smtClean="0">
                  <a:solidFill>
                    <a:srgbClr val="E7298A"/>
                  </a:solidFill>
                  <a:latin typeface="Helvetica Neue" charset="0"/>
                  <a:ea typeface="Helvetica Neue" charset="0"/>
                  <a:cs typeface="Helvetica Neue" charset="0"/>
                </a:rPr>
                <a:t>E = 10</a:t>
              </a:r>
              <a:r>
                <a:rPr lang="en-US" baseline="30000" dirty="0" smtClean="0">
                  <a:solidFill>
                    <a:srgbClr val="E7298A"/>
                  </a:solidFill>
                  <a:latin typeface="Helvetica Neue" charset="0"/>
                  <a:ea typeface="Helvetica Neue" charset="0"/>
                  <a:cs typeface="Helvetica Neue" charset="0"/>
                </a:rPr>
                <a:t>-12</a:t>
              </a:r>
              <a:endParaRPr lang="en-US" dirty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endParaRPr>
            </a:p>
          </p:txBody>
        </p:sp>
        <p:cxnSp>
          <p:nvCxnSpPr>
            <p:cNvPr id="39" name="Straight Connector 38"/>
            <p:cNvCxnSpPr/>
            <p:nvPr/>
          </p:nvCxnSpPr>
          <p:spPr bwMode="auto">
            <a:xfrm flipV="1">
              <a:off x="3957600" y="1976358"/>
              <a:ext cx="1985526" cy="1"/>
            </a:xfrm>
            <a:prstGeom prst="line">
              <a:avLst/>
            </a:prstGeom>
            <a:solidFill>
              <a:srgbClr val="FFFF66"/>
            </a:solidFill>
            <a:ln w="63500" cap="flat" cmpd="sng" algn="ctr">
              <a:solidFill>
                <a:srgbClr val="E7298A"/>
              </a:solidFill>
              <a:prstDash val="solid"/>
              <a:round/>
              <a:headEnd type="none" w="med" len="med"/>
              <a:tailEnd type="none" w="med" len="med"/>
            </a:ln>
            <a:effectLst/>
            <a:extLst>
              <a:ext uri="{AF507438-7753-43e0-B8FC-AC1667EBCBE1}">
                <a14:hiddenEffects xmlns=""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</p:cxnSp>
      </p:grpSp>
      <p:grpSp>
        <p:nvGrpSpPr>
          <p:cNvPr id="218" name="Group 217"/>
          <p:cNvGrpSpPr/>
          <p:nvPr/>
        </p:nvGrpSpPr>
        <p:grpSpPr>
          <a:xfrm>
            <a:off x="1101078" y="4782762"/>
            <a:ext cx="5196643" cy="1990280"/>
            <a:chOff x="1101078" y="4770978"/>
            <a:chExt cx="5196643" cy="1990280"/>
          </a:xfrm>
        </p:grpSpPr>
        <p:grpSp>
          <p:nvGrpSpPr>
            <p:cNvPr id="204" name="Group 203"/>
            <p:cNvGrpSpPr/>
            <p:nvPr/>
          </p:nvGrpSpPr>
          <p:grpSpPr>
            <a:xfrm>
              <a:off x="1101078" y="4770978"/>
              <a:ext cx="5034472" cy="1615824"/>
              <a:chOff x="1101078" y="4680000"/>
              <a:chExt cx="5034472" cy="1615824"/>
            </a:xfrm>
          </p:grpSpPr>
          <p:cxnSp>
            <p:nvCxnSpPr>
              <p:cNvPr id="14" name="Straight Connector 13"/>
              <p:cNvCxnSpPr>
                <a:stCxn id="29" idx="1"/>
                <a:endCxn id="127" idx="5"/>
              </p:cNvCxnSpPr>
              <p:nvPr/>
            </p:nvCxnSpPr>
            <p:spPr bwMode="auto">
              <a:xfrm flipH="1" flipV="1">
                <a:off x="4309801" y="5190075"/>
                <a:ext cx="955674" cy="955674"/>
              </a:xfrm>
              <a:prstGeom prst="line">
                <a:avLst/>
              </a:prstGeom>
              <a:solidFill>
                <a:srgbClr val="FFFF66"/>
              </a:solidFill>
              <a:ln w="47625" cap="flat" cmpd="sng" algn="ctr">
                <a:solidFill>
                  <a:srgbClr val="1F78B4"/>
                </a:solidFill>
                <a:prstDash val="sysDot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=""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62" name="Straight Connector 61"/>
              <p:cNvCxnSpPr>
                <a:stCxn id="127" idx="7"/>
                <a:endCxn id="32" idx="3"/>
              </p:cNvCxnSpPr>
              <p:nvPr/>
            </p:nvCxnSpPr>
            <p:spPr bwMode="auto">
              <a:xfrm flipV="1">
                <a:off x="4309801" y="4830075"/>
                <a:ext cx="235674" cy="235674"/>
              </a:xfrm>
              <a:prstGeom prst="line">
                <a:avLst/>
              </a:prstGeom>
              <a:solidFill>
                <a:srgbClr val="FFFF66"/>
              </a:solidFill>
              <a:ln w="4445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=""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sp>
            <p:nvSpPr>
              <p:cNvPr id="74" name="TextBox 73"/>
              <p:cNvSpPr txBox="1"/>
              <p:nvPr/>
            </p:nvSpPr>
            <p:spPr>
              <a:xfrm>
                <a:off x="1101078" y="4993072"/>
                <a:ext cx="2359941" cy="64633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r>
                  <a:rPr lang="en-US" dirty="0">
                    <a:solidFill>
                      <a:srgbClr val="000000"/>
                    </a:solidFill>
                    <a:latin typeface="Helvetica Neue" charset="0"/>
                    <a:ea typeface="Helvetica Neue" charset="0"/>
                    <a:cs typeface="Helvetica Neue" charset="0"/>
                  </a:rPr>
                  <a:t>Best</a:t>
                </a:r>
                <a:r>
                  <a:rPr lang="en-US" dirty="0">
                    <a:solidFill>
                      <a:srgbClr val="A6761D"/>
                    </a:solidFill>
                    <a:latin typeface="Helvetica Neue" charset="0"/>
                    <a:ea typeface="Helvetica Neue" charset="0"/>
                    <a:cs typeface="Helvetica Neue" charset="0"/>
                  </a:rPr>
                  <a:t> t</a:t>
                </a:r>
                <a:r>
                  <a:rPr lang="en-US" dirty="0" smtClean="0">
                    <a:solidFill>
                      <a:srgbClr val="A6761D"/>
                    </a:solidFill>
                    <a:latin typeface="Helvetica Neue" charset="0"/>
                    <a:ea typeface="Helvetica Neue" charset="0"/>
                    <a:cs typeface="Helvetica Neue" charset="0"/>
                  </a:rPr>
                  <a:t>axonomic </a:t>
                </a:r>
              </a:p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r>
                  <a:rPr lang="en-US" dirty="0">
                    <a:solidFill>
                      <a:srgbClr val="A6761D"/>
                    </a:solidFill>
                    <a:latin typeface="Helvetica Neue" charset="0"/>
                    <a:ea typeface="Helvetica Neue" charset="0"/>
                    <a:cs typeface="Helvetica Neue" charset="0"/>
                  </a:rPr>
                  <a:t>a</a:t>
                </a:r>
                <a:r>
                  <a:rPr lang="en-US" dirty="0" smtClean="0">
                    <a:solidFill>
                      <a:srgbClr val="A6761D"/>
                    </a:solidFill>
                    <a:latin typeface="Helvetica Neue" charset="0"/>
                    <a:ea typeface="Helvetica Neue" charset="0"/>
                    <a:cs typeface="Helvetica Neue" charset="0"/>
                  </a:rPr>
                  <a:t>ssignment </a:t>
                </a:r>
                <a:r>
                  <a:rPr lang="en-US" dirty="0" smtClean="0">
                    <a:solidFill>
                      <a:srgbClr val="000000"/>
                    </a:solidFill>
                    <a:latin typeface="Helvetica Neue" charset="0"/>
                    <a:ea typeface="Helvetica Neue" charset="0"/>
                    <a:cs typeface="Helvetica Neue" charset="0"/>
                  </a:rPr>
                  <a:t>for </a:t>
                </a:r>
                <a:r>
                  <a:rPr lang="en-US" dirty="0">
                    <a:solidFill>
                      <a:srgbClr val="1F78B4"/>
                    </a:solidFill>
                    <a:latin typeface="Helvetica Neue" charset="0"/>
                    <a:ea typeface="Helvetica Neue" charset="0"/>
                    <a:cs typeface="Helvetica Neue" charset="0"/>
                  </a:rPr>
                  <a:t>q</a:t>
                </a:r>
                <a:r>
                  <a:rPr lang="en-US" dirty="0" smtClean="0">
                    <a:solidFill>
                      <a:srgbClr val="1F78B4"/>
                    </a:solidFill>
                    <a:latin typeface="Helvetica Neue" charset="0"/>
                    <a:ea typeface="Helvetica Neue" charset="0"/>
                    <a:cs typeface="Helvetica Neue" charset="0"/>
                  </a:rPr>
                  <a:t>uery</a:t>
                </a:r>
                <a:endParaRPr lang="en-US" dirty="0">
                  <a:solidFill>
                    <a:srgbClr val="1F78B4"/>
                  </a:solidFill>
                  <a:latin typeface="Helvetica Neue" charset="0"/>
                  <a:ea typeface="Helvetica Neue" charset="0"/>
                  <a:cs typeface="Helvetica Neue" charset="0"/>
                </a:endParaRPr>
              </a:p>
            </p:txBody>
          </p:sp>
          <p:cxnSp>
            <p:nvCxnSpPr>
              <p:cNvPr id="77" name="Straight Connector 76"/>
              <p:cNvCxnSpPr/>
              <p:nvPr/>
            </p:nvCxnSpPr>
            <p:spPr bwMode="auto">
              <a:xfrm flipH="1">
                <a:off x="3435858" y="5477534"/>
                <a:ext cx="326804" cy="0"/>
              </a:xfrm>
              <a:prstGeom prst="line">
                <a:avLst/>
              </a:prstGeom>
              <a:solidFill>
                <a:srgbClr val="FFFF66"/>
              </a:solidFill>
              <a:ln w="28575" cap="flat" cmpd="sng" algn="ctr">
                <a:solidFill>
                  <a:srgbClr val="000000"/>
                </a:solidFill>
                <a:prstDash val="solid"/>
                <a:round/>
                <a:headEnd type="arrow" w="med" len="med"/>
                <a:tailEnd type="none" w="med" len="med"/>
              </a:ln>
              <a:effectLst/>
              <a:extLst>
                <a:ext uri="{AF507438-7753-43e0-B8FC-AC1667EBCBE1}">
                  <a14:hiddenEffects xmlns=""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5" name="Straight Connector 4"/>
              <p:cNvCxnSpPr>
                <a:stCxn id="26" idx="7"/>
                <a:endCxn id="63" idx="3"/>
              </p:cNvCxnSpPr>
              <p:nvPr/>
            </p:nvCxnSpPr>
            <p:spPr bwMode="auto">
              <a:xfrm flipV="1">
                <a:off x="3229801" y="5910075"/>
                <a:ext cx="235674" cy="235674"/>
              </a:xfrm>
              <a:prstGeom prst="line">
                <a:avLst/>
              </a:prstGeom>
              <a:solidFill>
                <a:srgbClr val="FFFF66"/>
              </a:solidFill>
              <a:ln w="47625" cap="flat" cmpd="sng" algn="ctr">
                <a:solidFill>
                  <a:srgbClr val="E7298A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=""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21" name="Straight Connector 20"/>
              <p:cNvCxnSpPr>
                <a:stCxn id="20" idx="1"/>
                <a:endCxn id="63" idx="5"/>
              </p:cNvCxnSpPr>
              <p:nvPr/>
            </p:nvCxnSpPr>
            <p:spPr bwMode="auto">
              <a:xfrm flipH="1" flipV="1">
                <a:off x="3589801" y="5910075"/>
                <a:ext cx="235674" cy="235674"/>
              </a:xfrm>
              <a:prstGeom prst="line">
                <a:avLst/>
              </a:prstGeom>
              <a:solidFill>
                <a:srgbClr val="FFFF66"/>
              </a:solidFill>
              <a:ln w="47625" cap="flat" cmpd="sng" algn="ctr">
                <a:solidFill>
                  <a:srgbClr val="66A61E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=""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07" name="Straight Connector 106"/>
              <p:cNvCxnSpPr>
                <a:stCxn id="108" idx="1"/>
                <a:endCxn id="37" idx="5"/>
              </p:cNvCxnSpPr>
              <p:nvPr/>
            </p:nvCxnSpPr>
            <p:spPr bwMode="auto">
              <a:xfrm flipH="1" flipV="1">
                <a:off x="3949801" y="5550075"/>
                <a:ext cx="595674" cy="595674"/>
              </a:xfrm>
              <a:prstGeom prst="line">
                <a:avLst/>
              </a:prstGeom>
              <a:solidFill>
                <a:srgbClr val="FFFF66"/>
              </a:solidFill>
              <a:ln w="47625" cap="flat" cmpd="sng" algn="ctr">
                <a:solidFill>
                  <a:srgbClr val="E6AB02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=""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12" name="Straight Connector 111"/>
              <p:cNvCxnSpPr>
                <a:stCxn id="113" idx="1"/>
                <a:endCxn id="32" idx="5"/>
              </p:cNvCxnSpPr>
              <p:nvPr/>
            </p:nvCxnSpPr>
            <p:spPr bwMode="auto">
              <a:xfrm flipH="1" flipV="1">
                <a:off x="4669801" y="4830075"/>
                <a:ext cx="1315674" cy="1315674"/>
              </a:xfrm>
              <a:prstGeom prst="line">
                <a:avLst/>
              </a:prstGeom>
              <a:solidFill>
                <a:srgbClr val="FFFF66"/>
              </a:solidFill>
              <a:ln w="4445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=""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22" name="Straight Connector 121"/>
              <p:cNvCxnSpPr>
                <a:stCxn id="63" idx="7"/>
                <a:endCxn id="37" idx="3"/>
              </p:cNvCxnSpPr>
              <p:nvPr/>
            </p:nvCxnSpPr>
            <p:spPr bwMode="auto">
              <a:xfrm flipV="1">
                <a:off x="3589801" y="5550075"/>
                <a:ext cx="235674" cy="235674"/>
              </a:xfrm>
              <a:prstGeom prst="line">
                <a:avLst/>
              </a:prstGeom>
              <a:solidFill>
                <a:srgbClr val="FFFF66"/>
              </a:solidFill>
              <a:ln w="47625" cap="flat" cmpd="sng" algn="ctr">
                <a:gradFill flip="none" rotWithShape="1">
                  <a:gsLst>
                    <a:gs pos="49000">
                      <a:srgbClr val="E7298A"/>
                    </a:gs>
                    <a:gs pos="49000">
                      <a:srgbClr val="66A61E"/>
                    </a:gs>
                  </a:gsLst>
                  <a:lin ang="18900000" scaled="0"/>
                  <a:tileRect/>
                </a:gra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=""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cxnSp>
            <p:nvCxnSpPr>
              <p:cNvPr id="125" name="Straight Connector 124"/>
              <p:cNvCxnSpPr>
                <a:stCxn id="37" idx="7"/>
                <a:endCxn id="127" idx="3"/>
              </p:cNvCxnSpPr>
              <p:nvPr/>
            </p:nvCxnSpPr>
            <p:spPr bwMode="auto">
              <a:xfrm flipV="1">
                <a:off x="3949801" y="5190075"/>
                <a:ext cx="235674" cy="235674"/>
              </a:xfrm>
              <a:prstGeom prst="line">
                <a:avLst/>
              </a:prstGeom>
              <a:solidFill>
                <a:srgbClr val="FFFF66"/>
              </a:solidFill>
              <a:ln w="44450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=""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</p:cxnSp>
          <p:sp>
            <p:nvSpPr>
              <p:cNvPr id="29" name="Oval 28"/>
              <p:cNvSpPr/>
              <p:nvPr/>
            </p:nvSpPr>
            <p:spPr bwMode="auto">
              <a:xfrm>
                <a:off x="5239726" y="6120000"/>
                <a:ext cx="175824" cy="175824"/>
              </a:xfrm>
              <a:prstGeom prst="ellipse">
                <a:avLst/>
              </a:prstGeom>
              <a:solidFill>
                <a:srgbClr val="1F78B4"/>
              </a:solidFill>
              <a:ln w="28575" cap="flat" cmpd="sng" algn="ctr">
                <a:solidFill>
                  <a:schemeClr val="tx1"/>
                </a:solidFill>
                <a:prstDash val="sysDot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sz="3200" dirty="0">
                  <a:solidFill>
                    <a:srgbClr val="000000"/>
                  </a:solidFill>
                  <a:latin typeface="Helvetica Neue" charset="0"/>
                  <a:ea typeface="Helvetica Neue" charset="0"/>
                  <a:cs typeface="Helvetica Neue" charset="0"/>
                </a:endParaRPr>
              </a:p>
            </p:txBody>
          </p:sp>
          <p:sp>
            <p:nvSpPr>
              <p:cNvPr id="32" name="Oval 31"/>
              <p:cNvSpPr/>
              <p:nvPr/>
            </p:nvSpPr>
            <p:spPr bwMode="auto">
              <a:xfrm>
                <a:off x="4519726" y="4680000"/>
                <a:ext cx="175824" cy="175824"/>
              </a:xfrm>
              <a:prstGeom prst="ellipse">
                <a:avLst/>
              </a:prstGeom>
              <a:solidFill>
                <a:schemeClr val="bg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sz="3200" dirty="0">
                  <a:solidFill>
                    <a:srgbClr val="000000"/>
                  </a:solidFill>
                  <a:latin typeface="Helvetica Neue" charset="0"/>
                  <a:ea typeface="Helvetica Neue" charset="0"/>
                  <a:cs typeface="Helvetica Neue" charset="0"/>
                </a:endParaRPr>
              </a:p>
            </p:txBody>
          </p:sp>
          <p:sp>
            <p:nvSpPr>
              <p:cNvPr id="20" name="Oval 19"/>
              <p:cNvSpPr/>
              <p:nvPr/>
            </p:nvSpPr>
            <p:spPr bwMode="auto">
              <a:xfrm>
                <a:off x="3799726" y="6120000"/>
                <a:ext cx="175824" cy="175824"/>
              </a:xfrm>
              <a:prstGeom prst="ellipse">
                <a:avLst/>
              </a:prstGeom>
              <a:solidFill>
                <a:srgbClr val="66A61E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sz="3200" dirty="0">
                  <a:solidFill>
                    <a:srgbClr val="000000"/>
                  </a:solidFill>
                  <a:latin typeface="Helvetica Neue" charset="0"/>
                  <a:ea typeface="Helvetica Neue" charset="0"/>
                  <a:cs typeface="Helvetica Neue" charset="0"/>
                </a:endParaRPr>
              </a:p>
            </p:txBody>
          </p:sp>
          <p:sp>
            <p:nvSpPr>
              <p:cNvPr id="26" name="Oval 25"/>
              <p:cNvSpPr/>
              <p:nvPr/>
            </p:nvSpPr>
            <p:spPr bwMode="auto">
              <a:xfrm>
                <a:off x="3079726" y="6120000"/>
                <a:ext cx="175824" cy="175824"/>
              </a:xfrm>
              <a:prstGeom prst="ellipse">
                <a:avLst/>
              </a:prstGeom>
              <a:solidFill>
                <a:srgbClr val="E7298A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sz="3200" dirty="0">
                  <a:solidFill>
                    <a:srgbClr val="000000"/>
                  </a:solidFill>
                  <a:latin typeface="Helvetica Neue" charset="0"/>
                  <a:ea typeface="Helvetica Neue" charset="0"/>
                  <a:cs typeface="Helvetica Neue" charset="0"/>
                </a:endParaRPr>
              </a:p>
            </p:txBody>
          </p:sp>
          <p:sp>
            <p:nvSpPr>
              <p:cNvPr id="108" name="Oval 107"/>
              <p:cNvSpPr/>
              <p:nvPr/>
            </p:nvSpPr>
            <p:spPr bwMode="auto">
              <a:xfrm>
                <a:off x="4519726" y="6120000"/>
                <a:ext cx="175824" cy="175824"/>
              </a:xfrm>
              <a:prstGeom prst="ellipse">
                <a:avLst/>
              </a:prstGeom>
              <a:solidFill>
                <a:srgbClr val="E6AB02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sz="3200" dirty="0">
                  <a:solidFill>
                    <a:srgbClr val="000000"/>
                  </a:solidFill>
                  <a:latin typeface="Helvetica Neue" charset="0"/>
                  <a:ea typeface="Helvetica Neue" charset="0"/>
                  <a:cs typeface="Helvetica Neue" charset="0"/>
                </a:endParaRPr>
              </a:p>
            </p:txBody>
          </p:sp>
          <p:sp>
            <p:nvSpPr>
              <p:cNvPr id="113" name="Oval 112"/>
              <p:cNvSpPr/>
              <p:nvPr/>
            </p:nvSpPr>
            <p:spPr bwMode="auto">
              <a:xfrm>
                <a:off x="5959726" y="6120000"/>
                <a:ext cx="175824" cy="175824"/>
              </a:xfrm>
              <a:prstGeom prst="ellipse">
                <a:avLst/>
              </a:prstGeom>
              <a:solidFill>
                <a:schemeClr val="tx1"/>
              </a:soli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sz="3200" dirty="0">
                  <a:latin typeface="Helvetica Neue" charset="0"/>
                  <a:ea typeface="Helvetica Neue" charset="0"/>
                  <a:cs typeface="Helvetica Neue" charset="0"/>
                </a:endParaRPr>
              </a:p>
            </p:txBody>
          </p:sp>
          <p:sp>
            <p:nvSpPr>
              <p:cNvPr id="127" name="Oval 126"/>
              <p:cNvSpPr/>
              <p:nvPr/>
            </p:nvSpPr>
            <p:spPr bwMode="auto">
              <a:xfrm>
                <a:off x="4159726" y="5040000"/>
                <a:ext cx="175824" cy="175824"/>
              </a:xfrm>
              <a:prstGeom prst="ellipse">
                <a:avLst/>
              </a:prstGeom>
              <a:solidFill>
                <a:schemeClr val="bg1"/>
              </a:solidFill>
              <a:ln w="28575" cap="flat" cmpd="sng" algn="ctr">
                <a:solidFill>
                  <a:schemeClr val="tx1"/>
                </a:solidFill>
                <a:prstDash val="sysDot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sz="3200" dirty="0">
                  <a:solidFill>
                    <a:srgbClr val="000000"/>
                  </a:solidFill>
                  <a:latin typeface="Helvetica Neue" charset="0"/>
                  <a:ea typeface="Helvetica Neue" charset="0"/>
                  <a:cs typeface="Helvetica Neue" charset="0"/>
                </a:endParaRPr>
              </a:p>
            </p:txBody>
          </p:sp>
          <p:sp>
            <p:nvSpPr>
              <p:cNvPr id="37" name="Oval 36"/>
              <p:cNvSpPr/>
              <p:nvPr/>
            </p:nvSpPr>
            <p:spPr bwMode="auto">
              <a:xfrm>
                <a:off x="3799726" y="5400000"/>
                <a:ext cx="175824" cy="175824"/>
              </a:xfrm>
              <a:prstGeom prst="ellipse">
                <a:avLst/>
              </a:prstGeom>
              <a:gradFill flip="none" rotWithShape="1">
                <a:gsLst>
                  <a:gs pos="0">
                    <a:srgbClr val="E7298A"/>
                  </a:gs>
                  <a:gs pos="41000">
                    <a:srgbClr val="66A61E"/>
                  </a:gs>
                  <a:gs pos="40000">
                    <a:srgbClr val="E7298A"/>
                  </a:gs>
                  <a:gs pos="60000">
                    <a:srgbClr val="E6AB02"/>
                  </a:gs>
                  <a:gs pos="59000">
                    <a:srgbClr val="66A61E"/>
                  </a:gs>
                </a:gsLst>
                <a:lin ang="2700000" scaled="1"/>
                <a:tileRect/>
              </a:gra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sz="3200" dirty="0">
                  <a:solidFill>
                    <a:srgbClr val="000000"/>
                  </a:solidFill>
                  <a:latin typeface="Helvetica Neue" charset="0"/>
                  <a:ea typeface="Helvetica Neue" charset="0"/>
                  <a:cs typeface="Helvetica Neue" charset="0"/>
                </a:endParaRPr>
              </a:p>
            </p:txBody>
          </p:sp>
          <p:sp>
            <p:nvSpPr>
              <p:cNvPr id="63" name="Oval 62"/>
              <p:cNvSpPr/>
              <p:nvPr/>
            </p:nvSpPr>
            <p:spPr bwMode="auto">
              <a:xfrm>
                <a:off x="3439726" y="5760000"/>
                <a:ext cx="175824" cy="175824"/>
              </a:xfrm>
              <a:prstGeom prst="ellipse">
                <a:avLst/>
              </a:prstGeom>
              <a:gradFill flip="none" rotWithShape="1">
                <a:gsLst>
                  <a:gs pos="0">
                    <a:srgbClr val="E7298A"/>
                  </a:gs>
                  <a:gs pos="51000">
                    <a:srgbClr val="66A61E"/>
                  </a:gs>
                  <a:gs pos="50000">
                    <a:srgbClr val="E7298A"/>
                  </a:gs>
                  <a:gs pos="100000">
                    <a:srgbClr val="66A61E"/>
                  </a:gs>
                </a:gsLst>
                <a:lin ang="2700000" scaled="1"/>
                <a:tileRect/>
              </a:gradFill>
              <a:ln w="28575" cap="flat" cmpd="sng" algn="ctr">
                <a:solidFill>
                  <a:schemeClr val="tx1"/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none" lIns="91440" tIns="45720" rIns="91440" bIns="45720" numCol="1" rtlCol="0" anchor="ctr" anchorCtr="0" compatLnSpc="1">
                <a:prstTxWarp prst="textNoShape">
                  <a:avLst/>
                </a:prstTxWarp>
              </a:bodyPr>
              <a:lstStyle/>
              <a:p>
                <a:pPr algn="ctr" defTabSz="914400" fontAlgn="base">
                  <a:spcBef>
                    <a:spcPct val="0"/>
                  </a:spcBef>
                  <a:spcAft>
                    <a:spcPct val="0"/>
                  </a:spcAft>
                </a:pPr>
                <a:endParaRPr lang="en-US" sz="3200">
                  <a:solidFill>
                    <a:srgbClr val="000000"/>
                  </a:solidFill>
                  <a:latin typeface="Helvetica Neue" charset="0"/>
                  <a:ea typeface="Helvetica Neue" charset="0"/>
                  <a:cs typeface="Helvetica Neue" charset="0"/>
                </a:endParaRPr>
              </a:p>
            </p:txBody>
          </p:sp>
        </p:grpSp>
        <p:sp>
          <p:nvSpPr>
            <p:cNvPr id="212" name="TextBox 211"/>
            <p:cNvSpPr txBox="1"/>
            <p:nvPr/>
          </p:nvSpPr>
          <p:spPr>
            <a:xfrm>
              <a:off x="2938103" y="6386802"/>
              <a:ext cx="47961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>
                  <a:solidFill>
                    <a:srgbClr val="E7298A"/>
                  </a:solidFill>
                </a:rPr>
                <a:t>H1</a:t>
              </a:r>
              <a:endParaRPr lang="en-US" dirty="0">
                <a:solidFill>
                  <a:srgbClr val="E7298A"/>
                </a:solidFill>
              </a:endParaRPr>
            </a:p>
          </p:txBody>
        </p:sp>
        <p:sp>
          <p:nvSpPr>
            <p:cNvPr id="213" name="TextBox 212"/>
            <p:cNvSpPr txBox="1"/>
            <p:nvPr/>
          </p:nvSpPr>
          <p:spPr>
            <a:xfrm>
              <a:off x="3658103" y="6386312"/>
              <a:ext cx="47961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>
                  <a:solidFill>
                    <a:srgbClr val="66A61E"/>
                  </a:solidFill>
                </a:rPr>
                <a:t>H2</a:t>
              </a:r>
              <a:endParaRPr lang="en-US" dirty="0">
                <a:solidFill>
                  <a:srgbClr val="66A61E"/>
                </a:solidFill>
              </a:endParaRPr>
            </a:p>
          </p:txBody>
        </p:sp>
        <p:sp>
          <p:nvSpPr>
            <p:cNvPr id="214" name="TextBox 213"/>
            <p:cNvSpPr txBox="1"/>
            <p:nvPr/>
          </p:nvSpPr>
          <p:spPr>
            <a:xfrm>
              <a:off x="4378103" y="6384271"/>
              <a:ext cx="47961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>
                  <a:solidFill>
                    <a:srgbClr val="E6AB02"/>
                  </a:solidFill>
                </a:rPr>
                <a:t>H3</a:t>
              </a:r>
              <a:endParaRPr lang="en-US" dirty="0">
                <a:solidFill>
                  <a:srgbClr val="E6AB02"/>
                </a:solidFill>
              </a:endParaRPr>
            </a:p>
          </p:txBody>
        </p:sp>
        <p:sp>
          <p:nvSpPr>
            <p:cNvPr id="215" name="TextBox 214"/>
            <p:cNvSpPr txBox="1"/>
            <p:nvPr/>
          </p:nvSpPr>
          <p:spPr>
            <a:xfrm>
              <a:off x="5158094" y="6385671"/>
              <a:ext cx="364202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>
                  <a:solidFill>
                    <a:srgbClr val="1F78B4"/>
                  </a:solidFill>
                </a:rPr>
                <a:t>Q</a:t>
              </a:r>
              <a:endParaRPr lang="en-US" dirty="0">
                <a:solidFill>
                  <a:srgbClr val="1F78B4"/>
                </a:solidFill>
              </a:endParaRPr>
            </a:p>
          </p:txBody>
        </p:sp>
        <p:sp>
          <p:nvSpPr>
            <p:cNvPr id="217" name="TextBox 216"/>
            <p:cNvSpPr txBox="1"/>
            <p:nvPr/>
          </p:nvSpPr>
          <p:spPr>
            <a:xfrm>
              <a:off x="5818103" y="6391926"/>
              <a:ext cx="47961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 smtClean="0"/>
                <a:t>H4</a:t>
              </a:r>
              <a:endParaRPr lang="en-US" dirty="0"/>
            </a:p>
          </p:txBody>
        </p:sp>
      </p:grpSp>
      <p:sp>
        <p:nvSpPr>
          <p:cNvPr id="3" name="Rectangle 2"/>
          <p:cNvSpPr/>
          <p:nvPr/>
        </p:nvSpPr>
        <p:spPr>
          <a:xfrm>
            <a:off x="6046139" y="2948950"/>
            <a:ext cx="163820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dirty="0" smtClean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rPr>
              <a:t>(Prev</a:t>
            </a:r>
            <a:r>
              <a:rPr lang="en-US" dirty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rPr>
              <a:t>. </a:t>
            </a:r>
            <a:r>
              <a:rPr lang="en-US" dirty="0" smtClean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rPr>
              <a:t>best </a:t>
            </a:r>
            <a:r>
              <a:rPr lang="en-US" dirty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rPr>
              <a:t>h</a:t>
            </a:r>
            <a:r>
              <a:rPr lang="en-US" dirty="0" smtClean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rPr>
              <a:t>it</a:t>
            </a:r>
            <a:r>
              <a:rPr lang="en-US" dirty="0">
                <a:solidFill>
                  <a:srgbClr val="E7298A"/>
                </a:solidFill>
                <a:latin typeface="Helvetica Neue" charset="0"/>
                <a:ea typeface="Helvetica Neue" charset="0"/>
                <a:cs typeface="Helvetica Neue" charset="0"/>
              </a:rPr>
              <a:t>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0590197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2_Default Design">
  <a:themeElements>
    <a:clrScheme name="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Default Design">
      <a:majorFont>
        <a:latin typeface="Arial"/>
        <a:ea typeface=""/>
        <a:cs typeface="Arial"/>
      </a:majorFont>
      <a:minorFont>
        <a:latin typeface="Arial"/>
        <a:ea typeface=""/>
        <a:cs typeface="Arial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66"/>
        </a:solidFill>
        <a:ln w="2857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=""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FFFF66"/>
        </a:solidFill>
        <a:ln w="2857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=""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de-DE" sz="32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cs typeface="Arial" charset="0"/>
          </a:defRPr>
        </a:defPPr>
      </a:lstStyle>
    </a:lnDef>
  </a:objectDefaults>
  <a:extraClrSchemeLst>
    <a:extraClrScheme>
      <a:clrScheme name="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1806</TotalTime>
  <Words>71</Words>
  <Application>Microsoft Macintosh PowerPoint</Application>
  <PresentationFormat>On-screen Show (4:3)</PresentationFormat>
  <Paragraphs>22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Calibri</vt:lpstr>
      <vt:lpstr>Helvetica Neue</vt:lpstr>
      <vt:lpstr>ＭＳ Ｐゴシック</vt:lpstr>
      <vt:lpstr>Arial</vt:lpstr>
      <vt:lpstr>2_Default Design</vt:lpstr>
      <vt:lpstr>PowerPoint Presentation</vt:lpstr>
    </vt:vector>
  </TitlesOfParts>
  <Company>-</Company>
  <LinksUpToDate>false</LinksUpToDate>
  <SharedDoc>false</SharedDoc>
  <HyperlinksChanged>false</HyperlinksChanged>
  <AppVersion>15.0041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Martin Steinegger</dc:creator>
  <cp:lastModifiedBy>Microsoft Office User</cp:lastModifiedBy>
  <cp:revision>38</cp:revision>
  <dcterms:created xsi:type="dcterms:W3CDTF">2017-10-29T13:18:46Z</dcterms:created>
  <dcterms:modified xsi:type="dcterms:W3CDTF">2017-12-28T06:43:07Z</dcterms:modified>
</cp:coreProperties>
</file>

<file path=docProps/thumbnail.jpeg>
</file>